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A67D9-EEE9-4514-A4C4-F07746BA9A2C}" type="datetimeFigureOut">
              <a:rPr lang="zh-CN" altLang="en-US" smtClean="0"/>
              <a:t>2014/5/20 Tuesday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CF49E-144F-4D24-A88D-670077B8F5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9338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Blip>
                <a:blip r:embed="rId3"/>
              </a:buBlip>
              <a:defRPr/>
            </a:pPr>
            <a:r>
              <a:rPr lang="zh-CN" altLang="en-US" sz="1200" dirty="0" smtClean="0">
                <a:latin typeface="华文细黑" pitchFamily="2" charset="-122"/>
                <a:ea typeface="华文细黑" pitchFamily="2" charset="-122"/>
              </a:rPr>
              <a:t>打破传统单纯纸质报纸读报的形态，给大众提供更丰富的报纸阅读方式。</a:t>
            </a:r>
            <a:endParaRPr lang="en-US" altLang="zh-CN" sz="1200" dirty="0" smtClean="0">
              <a:latin typeface="华文细黑" pitchFamily="2" charset="-122"/>
              <a:ea typeface="华文细黑" pitchFamily="2" charset="-122"/>
            </a:endParaRPr>
          </a:p>
          <a:p>
            <a:pPr>
              <a:buFontTx/>
              <a:buBlip>
                <a:blip r:embed="rId3"/>
              </a:buBlip>
              <a:defRPr/>
            </a:pPr>
            <a:r>
              <a:rPr lang="zh-CN" altLang="en-US" sz="1200" dirty="0" smtClean="0">
                <a:latin typeface="华文细黑" pitchFamily="2" charset="-122"/>
                <a:ea typeface="华文细黑" pitchFamily="2" charset="-122"/>
              </a:rPr>
              <a:t>在全球随时随地通过</a:t>
            </a:r>
            <a:r>
              <a:rPr lang="en-US" altLang="en-US" sz="1200" dirty="0" smtClean="0">
                <a:latin typeface="华文细黑" pitchFamily="2" charset="-122"/>
                <a:ea typeface="华文细黑" pitchFamily="2" charset="-122"/>
              </a:rPr>
              <a:t>3G</a:t>
            </a:r>
            <a:r>
              <a:rPr lang="zh-CN" altLang="en-US" sz="1200" dirty="0" smtClean="0">
                <a:latin typeface="华文细黑" pitchFamily="2" charset="-122"/>
                <a:ea typeface="华文细黑" pitchFamily="2" charset="-122"/>
              </a:rPr>
              <a:t>或</a:t>
            </a:r>
            <a:r>
              <a:rPr lang="en-US" altLang="en-US" sz="1200" dirty="0" smtClean="0">
                <a:latin typeface="华文细黑" pitchFamily="2" charset="-122"/>
                <a:ea typeface="华文细黑" pitchFamily="2" charset="-122"/>
              </a:rPr>
              <a:t>WIFI</a:t>
            </a:r>
            <a:r>
              <a:rPr lang="zh-CN" altLang="en-US" sz="1200" dirty="0" smtClean="0">
                <a:latin typeface="华文细黑" pitchFamily="2" charset="-122"/>
                <a:ea typeface="华文细黑" pitchFamily="2" charset="-122"/>
              </a:rPr>
              <a:t>移动网络实时进行看报、读报，打破传统报纸地域性限制，扩大报纸的发行覆盖面。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E7597-2D56-4753-B74F-1EC5CF52C81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输入报纸名称，可以查找您需要的报纸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E7597-2D56-4753-B74F-1EC5CF52C816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长按屏会出现关注按钮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E7597-2D56-4753-B74F-1EC5CF52C816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E5EC-DF2D-4AED-82E0-10962733DE4A}" type="datetimeFigureOut">
              <a:rPr lang="zh-CN" altLang="en-US" smtClean="0"/>
              <a:t>2014/5/20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6D85C-2D97-417C-84C7-F6EDB9DA80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6795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E5EC-DF2D-4AED-82E0-10962733DE4A}" type="datetimeFigureOut">
              <a:rPr lang="zh-CN" altLang="en-US" smtClean="0"/>
              <a:t>2014/5/20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6D85C-2D97-417C-84C7-F6EDB9DA80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666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E5EC-DF2D-4AED-82E0-10962733DE4A}" type="datetimeFigureOut">
              <a:rPr lang="zh-CN" altLang="en-US" smtClean="0"/>
              <a:t>2014/5/20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6D85C-2D97-417C-84C7-F6EDB9DA80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1774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E5EC-DF2D-4AED-82E0-10962733DE4A}" type="datetimeFigureOut">
              <a:rPr lang="zh-CN" altLang="en-US" smtClean="0"/>
              <a:t>2014/5/20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6D85C-2D97-417C-84C7-F6EDB9DA80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214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E5EC-DF2D-4AED-82E0-10962733DE4A}" type="datetimeFigureOut">
              <a:rPr lang="zh-CN" altLang="en-US" smtClean="0"/>
              <a:t>2014/5/20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6D85C-2D97-417C-84C7-F6EDB9DA80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481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E5EC-DF2D-4AED-82E0-10962733DE4A}" type="datetimeFigureOut">
              <a:rPr lang="zh-CN" altLang="en-US" smtClean="0"/>
              <a:t>2014/5/20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6D85C-2D97-417C-84C7-F6EDB9DA80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420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E5EC-DF2D-4AED-82E0-10962733DE4A}" type="datetimeFigureOut">
              <a:rPr lang="zh-CN" altLang="en-US" smtClean="0"/>
              <a:t>2014/5/20 Tuesday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6D85C-2D97-417C-84C7-F6EDB9DA80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1014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E5EC-DF2D-4AED-82E0-10962733DE4A}" type="datetimeFigureOut">
              <a:rPr lang="zh-CN" altLang="en-US" smtClean="0"/>
              <a:t>2014/5/20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6D85C-2D97-417C-84C7-F6EDB9DA80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7768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E5EC-DF2D-4AED-82E0-10962733DE4A}" type="datetimeFigureOut">
              <a:rPr lang="zh-CN" altLang="en-US" smtClean="0"/>
              <a:t>2014/5/20 Tuesday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6D85C-2D97-417C-84C7-F6EDB9DA80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8388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E5EC-DF2D-4AED-82E0-10962733DE4A}" type="datetimeFigureOut">
              <a:rPr lang="zh-CN" altLang="en-US" smtClean="0"/>
              <a:t>2014/5/20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6D85C-2D97-417C-84C7-F6EDB9DA80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1937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E5EC-DF2D-4AED-82E0-10962733DE4A}" type="datetimeFigureOut">
              <a:rPr lang="zh-CN" altLang="en-US" smtClean="0"/>
              <a:t>2014/5/20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6D85C-2D97-417C-84C7-F6EDB9DA80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8883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2E5EC-DF2D-4AED-82E0-10962733DE4A}" type="datetimeFigureOut">
              <a:rPr lang="zh-CN" altLang="en-US" smtClean="0"/>
              <a:t>2014/5/20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6D85C-2D97-417C-84C7-F6EDB9DA80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4174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290"/>
            <a:ext cx="5425440" cy="1059180"/>
          </a:xfrm>
          <a:prstGeom prst="rect">
            <a:avLst/>
          </a:prstGeom>
        </p:spPr>
      </p:pic>
      <p:pic>
        <p:nvPicPr>
          <p:cNvPr id="7" name="图片 7" descr="青岛全媒体广播_节目单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768012"/>
            <a:ext cx="24193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1060">
            <a:off x="6951908" y="4239714"/>
            <a:ext cx="792163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9286">
            <a:off x="7488437" y="4452958"/>
            <a:ext cx="110331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857224" y="1285860"/>
            <a:ext cx="3714776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 smtClean="0">
                <a:ea typeface="迷你简启体"/>
                <a:cs typeface="Arial" pitchFamily="34" charset="0"/>
              </a:rPr>
              <a:t> </a:t>
            </a:r>
            <a:r>
              <a:rPr lang="zh-CN" altLang="en-US" sz="26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墨香移动报刊阅读系统</a:t>
            </a:r>
          </a:p>
        </p:txBody>
      </p:sp>
      <p:sp>
        <p:nvSpPr>
          <p:cNvPr id="11" name="矩形 10"/>
          <p:cNvSpPr/>
          <p:nvPr/>
        </p:nvSpPr>
        <p:spPr>
          <a:xfrm>
            <a:off x="1000100" y="2357430"/>
            <a:ext cx="3500462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 smtClean="0">
                <a:latin typeface="华文细黑" pitchFamily="2" charset="-122"/>
                <a:ea typeface="华文细黑" pitchFamily="2" charset="-122"/>
              </a:rPr>
              <a:t>        墨香移动报刊阅读系统是基于</a:t>
            </a:r>
            <a:r>
              <a:rPr lang="en-US" altLang="zh-CN" sz="2200" dirty="0" err="1" smtClean="0">
                <a:latin typeface="华文细黑" pitchFamily="2" charset="-122"/>
                <a:ea typeface="华文细黑" pitchFamily="2" charset="-122"/>
              </a:rPr>
              <a:t>iPhone</a:t>
            </a:r>
            <a:r>
              <a:rPr lang="zh-CN" altLang="zh-CN" sz="2200" dirty="0" smtClean="0">
                <a:latin typeface="华文细黑" pitchFamily="2" charset="-122"/>
                <a:ea typeface="华文细黑" pitchFamily="2" charset="-122"/>
              </a:rPr>
              <a:t>和</a:t>
            </a:r>
            <a:r>
              <a:rPr lang="en-US" altLang="zh-CN" sz="2200" dirty="0" smtClean="0">
                <a:latin typeface="华文细黑" pitchFamily="2" charset="-122"/>
                <a:ea typeface="华文细黑" pitchFamily="2" charset="-122"/>
              </a:rPr>
              <a:t>Android</a:t>
            </a:r>
            <a:r>
              <a:rPr lang="zh-CN" altLang="en-US" sz="2200" dirty="0" smtClean="0">
                <a:latin typeface="华文细黑" pitchFamily="2" charset="-122"/>
                <a:ea typeface="华文细黑" pitchFamily="2" charset="-122"/>
              </a:rPr>
              <a:t>智能移动终端和</a:t>
            </a:r>
            <a:r>
              <a:rPr lang="en-US" altLang="zh-CN" sz="2200" dirty="0" smtClean="0">
                <a:latin typeface="华文细黑" pitchFamily="2" charset="-122"/>
                <a:ea typeface="华文细黑" pitchFamily="2" charset="-122"/>
              </a:rPr>
              <a:t>3G</a:t>
            </a:r>
            <a:r>
              <a:rPr lang="zh-CN" altLang="en-US" sz="2200" dirty="0" smtClean="0">
                <a:latin typeface="华文细黑" pitchFamily="2" charset="-122"/>
                <a:ea typeface="华文细黑" pitchFamily="2" charset="-122"/>
              </a:rPr>
              <a:t>或</a:t>
            </a:r>
            <a:r>
              <a:rPr lang="en-US" altLang="zh-CN" sz="2200" dirty="0" smtClean="0">
                <a:latin typeface="华文细黑" pitchFamily="2" charset="-122"/>
                <a:ea typeface="华文细黑" pitchFamily="2" charset="-122"/>
              </a:rPr>
              <a:t>WIFI</a:t>
            </a:r>
            <a:r>
              <a:rPr lang="zh-CN" altLang="en-US" sz="2200" dirty="0" smtClean="0">
                <a:latin typeface="华文细黑" pitchFamily="2" charset="-122"/>
                <a:ea typeface="华文细黑" pitchFamily="2" charset="-122"/>
              </a:rPr>
              <a:t>无线网络开发的“云”报纸阅读系统，大众可以通过它进行随时随地的阅读报纸。</a:t>
            </a:r>
          </a:p>
        </p:txBody>
      </p:sp>
    </p:spTree>
    <p:extLst>
      <p:ext uri="{BB962C8B-B14F-4D97-AF65-F5344CB8AC3E}">
        <p14:creationId xmlns:p14="http://schemas.microsoft.com/office/powerpoint/2010/main" val="145211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6"/>
          <p:cNvSpPr txBox="1">
            <a:spLocks/>
          </p:cNvSpPr>
          <p:nvPr/>
        </p:nvSpPr>
        <p:spPr>
          <a:xfrm>
            <a:off x="1357290" y="1714488"/>
            <a:ext cx="6619875" cy="17859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 b="1" dirty="0">
              <a:ea typeface="迷你简启体" pitchFamily="65" charset="-122"/>
              <a:cs typeface="Arial" pitchFamily="34" charset="0"/>
            </a:endParaRPr>
          </a:p>
          <a:p>
            <a:pPr>
              <a:defRPr/>
            </a:pPr>
            <a:endParaRPr lang="en-US" altLang="zh-CN" b="1" dirty="0">
              <a:ea typeface="迷你简启体" pitchFamily="65" charset="-122"/>
              <a:cs typeface="Arial" pitchFamily="34" charset="0"/>
            </a:endParaRPr>
          </a:p>
          <a:p>
            <a:pPr indent="442913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endParaRPr lang="zh-CN" altLang="en-US" sz="2000" dirty="0"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6" name="Group 138"/>
          <p:cNvGrpSpPr>
            <a:grpSpLocks/>
          </p:cNvGrpSpPr>
          <p:nvPr/>
        </p:nvGrpSpPr>
        <p:grpSpPr bwMode="auto">
          <a:xfrm>
            <a:off x="1381125" y="2389188"/>
            <a:ext cx="6746875" cy="2795587"/>
            <a:chOff x="679" y="1455"/>
            <a:chExt cx="4317" cy="1766"/>
          </a:xfrm>
        </p:grpSpPr>
        <p:sp>
          <p:nvSpPr>
            <p:cNvPr id="7" name="Freeform 139"/>
            <p:cNvSpPr>
              <a:spLocks noEditPoints="1"/>
            </p:cNvSpPr>
            <p:nvPr/>
          </p:nvSpPr>
          <p:spPr bwMode="gray">
            <a:xfrm rot="-1358056">
              <a:off x="679" y="1455"/>
              <a:ext cx="4317" cy="1766"/>
            </a:xfrm>
            <a:custGeom>
              <a:avLst/>
              <a:gdLst>
                <a:gd name="T0" fmla="*/ 7779 w 4040"/>
                <a:gd name="T1" fmla="*/ 7 h 1888"/>
                <a:gd name="T2" fmla="*/ 5674 w 4040"/>
                <a:gd name="T3" fmla="*/ 17 h 1888"/>
                <a:gd name="T4" fmla="*/ 3808 w 4040"/>
                <a:gd name="T5" fmla="*/ 39 h 1888"/>
                <a:gd name="T6" fmla="*/ 2235 w 4040"/>
                <a:gd name="T7" fmla="*/ 72 h 1888"/>
                <a:gd name="T8" fmla="*/ 1039 w 4040"/>
                <a:gd name="T9" fmla="*/ 109 h 1888"/>
                <a:gd name="T10" fmla="*/ 267 w 4040"/>
                <a:gd name="T11" fmla="*/ 155 h 1888"/>
                <a:gd name="T12" fmla="*/ 0 w 4040"/>
                <a:gd name="T13" fmla="*/ 204 h 1888"/>
                <a:gd name="T14" fmla="*/ 267 w 4040"/>
                <a:gd name="T15" fmla="*/ 251 h 1888"/>
                <a:gd name="T16" fmla="*/ 1039 w 4040"/>
                <a:gd name="T17" fmla="*/ 296 h 1888"/>
                <a:gd name="T18" fmla="*/ 2235 w 4040"/>
                <a:gd name="T19" fmla="*/ 336 h 1888"/>
                <a:gd name="T20" fmla="*/ 3808 w 4040"/>
                <a:gd name="T21" fmla="*/ 369 h 1888"/>
                <a:gd name="T22" fmla="*/ 5674 w 4040"/>
                <a:gd name="T23" fmla="*/ 390 h 1888"/>
                <a:gd name="T24" fmla="*/ 7779 w 4040"/>
                <a:gd name="T25" fmla="*/ 404 h 1888"/>
                <a:gd name="T26" fmla="*/ 10045 w 4040"/>
                <a:gd name="T27" fmla="*/ 405 h 1888"/>
                <a:gd name="T28" fmla="*/ 12220 w 4040"/>
                <a:gd name="T29" fmla="*/ 396 h 1888"/>
                <a:gd name="T30" fmla="*/ 14175 w 4040"/>
                <a:gd name="T31" fmla="*/ 374 h 1888"/>
                <a:gd name="T32" fmla="*/ 15845 w 4040"/>
                <a:gd name="T33" fmla="*/ 348 h 1888"/>
                <a:gd name="T34" fmla="*/ 17188 w 4040"/>
                <a:gd name="T35" fmla="*/ 311 h 1888"/>
                <a:gd name="T36" fmla="*/ 18097 w 4040"/>
                <a:gd name="T37" fmla="*/ 267 h 1888"/>
                <a:gd name="T38" fmla="*/ 18546 w 4040"/>
                <a:gd name="T39" fmla="*/ 220 h 1888"/>
                <a:gd name="T40" fmla="*/ 18450 w 4040"/>
                <a:gd name="T41" fmla="*/ 170 h 1888"/>
                <a:gd name="T42" fmla="*/ 17839 w 4040"/>
                <a:gd name="T43" fmla="*/ 123 h 1888"/>
                <a:gd name="T44" fmla="*/ 16778 w 4040"/>
                <a:gd name="T45" fmla="*/ 82 h 1888"/>
                <a:gd name="T46" fmla="*/ 15323 w 4040"/>
                <a:gd name="T47" fmla="*/ 49 h 1888"/>
                <a:gd name="T48" fmla="*/ 13555 w 4040"/>
                <a:gd name="T49" fmla="*/ 22 h 1888"/>
                <a:gd name="T50" fmla="*/ 11518 w 4040"/>
                <a:gd name="T51" fmla="*/ 7 h 1888"/>
                <a:gd name="T52" fmla="*/ 9287 w 4040"/>
                <a:gd name="T53" fmla="*/ 0 h 1888"/>
                <a:gd name="T54" fmla="*/ 7382 w 4040"/>
                <a:gd name="T55" fmla="*/ 373 h 1888"/>
                <a:gd name="T56" fmla="*/ 5350 w 4040"/>
                <a:gd name="T57" fmla="*/ 360 h 1888"/>
                <a:gd name="T58" fmla="*/ 3567 w 4040"/>
                <a:gd name="T59" fmla="*/ 338 h 1888"/>
                <a:gd name="T60" fmla="*/ 2105 w 4040"/>
                <a:gd name="T61" fmla="*/ 309 h 1888"/>
                <a:gd name="T62" fmla="*/ 1026 w 4040"/>
                <a:gd name="T63" fmla="*/ 272 h 1888"/>
                <a:gd name="T64" fmla="*/ 400 w 4040"/>
                <a:gd name="T65" fmla="*/ 231 h 1888"/>
                <a:gd name="T66" fmla="*/ 317 w 4040"/>
                <a:gd name="T67" fmla="*/ 184 h 1888"/>
                <a:gd name="T68" fmla="*/ 764 w 4040"/>
                <a:gd name="T69" fmla="*/ 142 h 1888"/>
                <a:gd name="T70" fmla="*/ 1697 w 4040"/>
                <a:gd name="T71" fmla="*/ 106 h 1888"/>
                <a:gd name="T72" fmla="*/ 3036 w 4040"/>
                <a:gd name="T73" fmla="*/ 72 h 1888"/>
                <a:gd name="T74" fmla="*/ 4719 w 4040"/>
                <a:gd name="T75" fmla="*/ 48 h 1888"/>
                <a:gd name="T76" fmla="*/ 6690 w 4040"/>
                <a:gd name="T77" fmla="*/ 32 h 1888"/>
                <a:gd name="T78" fmla="*/ 8834 w 4040"/>
                <a:gd name="T79" fmla="*/ 26 h 1888"/>
                <a:gd name="T80" fmla="*/ 10991 w 4040"/>
                <a:gd name="T81" fmla="*/ 32 h 1888"/>
                <a:gd name="T82" fmla="*/ 12952 w 4040"/>
                <a:gd name="T83" fmla="*/ 48 h 1888"/>
                <a:gd name="T84" fmla="*/ 14632 w 4040"/>
                <a:gd name="T85" fmla="*/ 72 h 1888"/>
                <a:gd name="T86" fmla="*/ 15976 w 4040"/>
                <a:gd name="T87" fmla="*/ 106 h 1888"/>
                <a:gd name="T88" fmla="*/ 16918 w 4040"/>
                <a:gd name="T89" fmla="*/ 142 h 1888"/>
                <a:gd name="T90" fmla="*/ 17370 w 4040"/>
                <a:gd name="T91" fmla="*/ 184 h 1888"/>
                <a:gd name="T92" fmla="*/ 17271 w 4040"/>
                <a:gd name="T93" fmla="*/ 231 h 1888"/>
                <a:gd name="T94" fmla="*/ 16644 w 4040"/>
                <a:gd name="T95" fmla="*/ 272 h 1888"/>
                <a:gd name="T96" fmla="*/ 15571 w 4040"/>
                <a:gd name="T97" fmla="*/ 309 h 1888"/>
                <a:gd name="T98" fmla="*/ 14105 w 4040"/>
                <a:gd name="T99" fmla="*/ 338 h 1888"/>
                <a:gd name="T100" fmla="*/ 12329 w 4040"/>
                <a:gd name="T101" fmla="*/ 360 h 1888"/>
                <a:gd name="T102" fmla="*/ 10293 w 4040"/>
                <a:gd name="T103" fmla="*/ 373 h 188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040"/>
                <a:gd name="T157" fmla="*/ 0 h 1888"/>
                <a:gd name="T158" fmla="*/ 4040 w 4040"/>
                <a:gd name="T159" fmla="*/ 1888 h 188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rgbClr val="F7EDE7"/>
                </a:gs>
                <a:gs pos="100000">
                  <a:srgbClr val="D4A182"/>
                </a:gs>
              </a:gsLst>
              <a:lin ang="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Text Box 140"/>
            <p:cNvSpPr txBox="1">
              <a:spLocks noChangeArrowheads="1"/>
            </p:cNvSpPr>
            <p:nvPr/>
          </p:nvSpPr>
          <p:spPr bwMode="gray">
            <a:xfrm>
              <a:off x="2019" y="2036"/>
              <a:ext cx="1632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zh-CN" altLang="en-US" sz="3000" b="1" cap="all" dirty="0" smtClean="0">
                  <a:ln w="9000" cmpd="sng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微软雅黑" pitchFamily="34" charset="-122"/>
                  <a:ea typeface="微软雅黑" pitchFamily="34" charset="-122"/>
                </a:rPr>
                <a:t>墨香移动阅读</a:t>
              </a:r>
              <a:endParaRPr lang="en-US" altLang="zh-CN" sz="3000" b="1" cap="all" dirty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9" name="Group 141"/>
          <p:cNvGrpSpPr>
            <a:grpSpLocks/>
          </p:cNvGrpSpPr>
          <p:nvPr/>
        </p:nvGrpSpPr>
        <p:grpSpPr bwMode="auto">
          <a:xfrm>
            <a:off x="1595438" y="3049588"/>
            <a:ext cx="1800225" cy="1271587"/>
            <a:chOff x="1021" y="2033"/>
            <a:chExt cx="1152" cy="803"/>
          </a:xfrm>
        </p:grpSpPr>
        <p:sp>
          <p:nvSpPr>
            <p:cNvPr id="10" name="Oval 142"/>
            <p:cNvSpPr>
              <a:spLocks noChangeArrowheads="1"/>
            </p:cNvSpPr>
            <p:nvPr/>
          </p:nvSpPr>
          <p:spPr bwMode="gray">
            <a:xfrm rot="-1543677">
              <a:off x="1501" y="2513"/>
              <a:ext cx="672" cy="192"/>
            </a:xfrm>
            <a:prstGeom prst="ellipse">
              <a:avLst/>
            </a:pr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333333"/>
                </a:solidFill>
              </a:endParaRPr>
            </a:p>
          </p:txBody>
        </p:sp>
        <p:sp>
          <p:nvSpPr>
            <p:cNvPr id="11" name="Oval 143"/>
            <p:cNvSpPr>
              <a:spLocks noChangeArrowheads="1"/>
            </p:cNvSpPr>
            <p:nvPr/>
          </p:nvSpPr>
          <p:spPr bwMode="gray">
            <a:xfrm>
              <a:off x="1021" y="2033"/>
              <a:ext cx="809" cy="80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8EA8A4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b="1">
                <a:solidFill>
                  <a:srgbClr val="333333"/>
                </a:solidFill>
              </a:endParaRPr>
            </a:p>
          </p:txBody>
        </p:sp>
        <p:sp>
          <p:nvSpPr>
            <p:cNvPr id="12" name="Text Box 144"/>
            <p:cNvSpPr txBox="1">
              <a:spLocks noChangeArrowheads="1"/>
            </p:cNvSpPr>
            <p:nvPr/>
          </p:nvSpPr>
          <p:spPr bwMode="gray">
            <a:xfrm>
              <a:off x="1109" y="2324"/>
              <a:ext cx="647" cy="2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zh-CN" altLang="en-US" sz="1600" b="1" cap="all" dirty="0" smtClean="0">
                  <a:ln w="9000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Verdana" pitchFamily="34" charset="0"/>
                  <a:ea typeface="黑体" pitchFamily="2" charset="-122"/>
                </a:rPr>
                <a:t>地域检索</a:t>
              </a:r>
              <a:endParaRPr lang="zh-CN" altLang="en-US" sz="16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黑体" pitchFamily="2" charset="-122"/>
              </a:endParaRPr>
            </a:p>
          </p:txBody>
        </p:sp>
      </p:grpSp>
      <p:grpSp>
        <p:nvGrpSpPr>
          <p:cNvPr id="13" name="Group 176"/>
          <p:cNvGrpSpPr>
            <a:grpSpLocks/>
          </p:cNvGrpSpPr>
          <p:nvPr/>
        </p:nvGrpSpPr>
        <p:grpSpPr bwMode="auto">
          <a:xfrm>
            <a:off x="4070350" y="1528763"/>
            <a:ext cx="1800225" cy="1271587"/>
            <a:chOff x="2605" y="1118"/>
            <a:chExt cx="1152" cy="803"/>
          </a:xfrm>
        </p:grpSpPr>
        <p:sp>
          <p:nvSpPr>
            <p:cNvPr id="14" name="Oval 146"/>
            <p:cNvSpPr>
              <a:spLocks noChangeArrowheads="1"/>
            </p:cNvSpPr>
            <p:nvPr/>
          </p:nvSpPr>
          <p:spPr bwMode="gray">
            <a:xfrm rot="-1543677">
              <a:off x="3085" y="1598"/>
              <a:ext cx="672" cy="192"/>
            </a:xfrm>
            <a:prstGeom prst="ellipse">
              <a:avLst/>
            </a:pr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" name="Oval 147"/>
            <p:cNvSpPr>
              <a:spLocks noChangeArrowheads="1"/>
            </p:cNvSpPr>
            <p:nvPr/>
          </p:nvSpPr>
          <p:spPr bwMode="gray">
            <a:xfrm>
              <a:off x="2605" y="1118"/>
              <a:ext cx="809" cy="80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8EA8A4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zh-CN" altLang="en-US" b="1">
                <a:solidFill>
                  <a:srgbClr val="5F5F5F"/>
                </a:solidFill>
                <a:latin typeface="Arial" charset="0"/>
              </a:endParaRPr>
            </a:p>
          </p:txBody>
        </p:sp>
        <p:sp>
          <p:nvSpPr>
            <p:cNvPr id="16" name="Text Box 148"/>
            <p:cNvSpPr txBox="1">
              <a:spLocks noChangeArrowheads="1"/>
            </p:cNvSpPr>
            <p:nvPr/>
          </p:nvSpPr>
          <p:spPr bwMode="gray">
            <a:xfrm>
              <a:off x="2697" y="1422"/>
              <a:ext cx="647" cy="2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zh-CN" altLang="en-US" sz="1600" b="1" cap="all" dirty="0" smtClean="0">
                  <a:ln w="9000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Verdana" pitchFamily="34" charset="0"/>
                  <a:ea typeface="黑体" pitchFamily="2" charset="-122"/>
                </a:rPr>
                <a:t>报刊大全</a:t>
              </a:r>
              <a:endParaRPr lang="zh-CN" altLang="en-US" sz="16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黑体" pitchFamily="2" charset="-122"/>
              </a:endParaRPr>
            </a:p>
          </p:txBody>
        </p:sp>
      </p:grpSp>
      <p:grpSp>
        <p:nvGrpSpPr>
          <p:cNvPr id="17" name="Group 177"/>
          <p:cNvGrpSpPr>
            <a:grpSpLocks/>
          </p:cNvGrpSpPr>
          <p:nvPr/>
        </p:nvGrpSpPr>
        <p:grpSpPr bwMode="auto">
          <a:xfrm>
            <a:off x="6996113" y="1757363"/>
            <a:ext cx="1651000" cy="1271587"/>
            <a:chOff x="4477" y="1262"/>
            <a:chExt cx="1056" cy="803"/>
          </a:xfrm>
        </p:grpSpPr>
        <p:sp>
          <p:nvSpPr>
            <p:cNvPr id="18" name="Oval 150"/>
            <p:cNvSpPr>
              <a:spLocks noChangeArrowheads="1"/>
            </p:cNvSpPr>
            <p:nvPr/>
          </p:nvSpPr>
          <p:spPr bwMode="gray">
            <a:xfrm rot="-1543677">
              <a:off x="4861" y="1790"/>
              <a:ext cx="672" cy="192"/>
            </a:xfrm>
            <a:prstGeom prst="ellipse">
              <a:avLst/>
            </a:pr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333333"/>
                </a:solidFill>
              </a:endParaRPr>
            </a:p>
          </p:txBody>
        </p:sp>
        <p:sp>
          <p:nvSpPr>
            <p:cNvPr id="19" name="Oval 151"/>
            <p:cNvSpPr>
              <a:spLocks noChangeArrowheads="1"/>
            </p:cNvSpPr>
            <p:nvPr/>
          </p:nvSpPr>
          <p:spPr bwMode="gray">
            <a:xfrm>
              <a:off x="4477" y="1262"/>
              <a:ext cx="764" cy="80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8EA8A4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b="1">
                <a:solidFill>
                  <a:srgbClr val="333333"/>
                </a:solidFill>
              </a:endParaRPr>
            </a:p>
          </p:txBody>
        </p:sp>
        <p:sp>
          <p:nvSpPr>
            <p:cNvPr id="20" name="Text Box 152"/>
            <p:cNvSpPr txBox="1">
              <a:spLocks noChangeArrowheads="1"/>
            </p:cNvSpPr>
            <p:nvPr/>
          </p:nvSpPr>
          <p:spPr bwMode="gray">
            <a:xfrm>
              <a:off x="4564" y="1557"/>
              <a:ext cx="647" cy="2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zh-CN" altLang="en-US" sz="1600" b="1" cap="all" dirty="0" smtClean="0">
                  <a:ln w="9000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Verdana" pitchFamily="34" charset="0"/>
                  <a:ea typeface="黑体" pitchFamily="2" charset="-122"/>
                </a:rPr>
                <a:t>收藏文章</a:t>
              </a:r>
              <a:endParaRPr lang="zh-CN" altLang="en-US" sz="16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黑体" pitchFamily="2" charset="-122"/>
              </a:endParaRPr>
            </a:p>
          </p:txBody>
        </p:sp>
      </p:grpSp>
      <p:grpSp>
        <p:nvGrpSpPr>
          <p:cNvPr id="21" name="Group 153"/>
          <p:cNvGrpSpPr>
            <a:grpSpLocks/>
          </p:cNvGrpSpPr>
          <p:nvPr/>
        </p:nvGrpSpPr>
        <p:grpSpPr bwMode="auto">
          <a:xfrm>
            <a:off x="5195888" y="4113213"/>
            <a:ext cx="1800225" cy="1271587"/>
            <a:chOff x="3325" y="2705"/>
            <a:chExt cx="1152" cy="803"/>
          </a:xfrm>
        </p:grpSpPr>
        <p:sp>
          <p:nvSpPr>
            <p:cNvPr id="22" name="Oval 154"/>
            <p:cNvSpPr>
              <a:spLocks noChangeArrowheads="1"/>
            </p:cNvSpPr>
            <p:nvPr/>
          </p:nvSpPr>
          <p:spPr bwMode="gray">
            <a:xfrm rot="-1543677">
              <a:off x="3805" y="3185"/>
              <a:ext cx="672" cy="192"/>
            </a:xfrm>
            <a:prstGeom prst="ellipse">
              <a:avLst/>
            </a:pr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333333"/>
                </a:solidFill>
              </a:endParaRPr>
            </a:p>
          </p:txBody>
        </p:sp>
        <p:sp>
          <p:nvSpPr>
            <p:cNvPr id="23" name="Oval 155"/>
            <p:cNvSpPr>
              <a:spLocks noChangeArrowheads="1"/>
            </p:cNvSpPr>
            <p:nvPr/>
          </p:nvSpPr>
          <p:spPr bwMode="gray">
            <a:xfrm>
              <a:off x="3325" y="2705"/>
              <a:ext cx="809" cy="80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8EA8A4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b="1">
                <a:solidFill>
                  <a:srgbClr val="333333"/>
                </a:solidFill>
              </a:endParaRPr>
            </a:p>
          </p:txBody>
        </p:sp>
        <p:sp>
          <p:nvSpPr>
            <p:cNvPr id="24" name="Text Box 156"/>
            <p:cNvSpPr txBox="1">
              <a:spLocks noChangeArrowheads="1"/>
            </p:cNvSpPr>
            <p:nvPr/>
          </p:nvSpPr>
          <p:spPr bwMode="gray">
            <a:xfrm>
              <a:off x="3425" y="2936"/>
              <a:ext cx="647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zh-CN" altLang="en-US" sz="1600" b="1" cap="all" dirty="0" smtClean="0">
                  <a:ln w="9000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Verdana" pitchFamily="34" charset="0"/>
                  <a:ea typeface="黑体" pitchFamily="2" charset="-122"/>
                </a:rPr>
                <a:t>关注焦点</a:t>
              </a:r>
              <a:endParaRPr lang="zh-CN" altLang="en-US" sz="16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黑体" pitchFamily="2" charset="-122"/>
              </a:endParaRPr>
            </a:p>
          </p:txBody>
        </p:sp>
      </p:grpSp>
      <p:grpSp>
        <p:nvGrpSpPr>
          <p:cNvPr id="25" name="Group 157"/>
          <p:cNvGrpSpPr>
            <a:grpSpLocks/>
          </p:cNvGrpSpPr>
          <p:nvPr/>
        </p:nvGrpSpPr>
        <p:grpSpPr bwMode="auto">
          <a:xfrm>
            <a:off x="2463800" y="4741863"/>
            <a:ext cx="1831975" cy="1271587"/>
            <a:chOff x="1577" y="3102"/>
            <a:chExt cx="1172" cy="803"/>
          </a:xfrm>
        </p:grpSpPr>
        <p:sp>
          <p:nvSpPr>
            <p:cNvPr id="26" name="Oval 158"/>
            <p:cNvSpPr>
              <a:spLocks noChangeArrowheads="1"/>
            </p:cNvSpPr>
            <p:nvPr/>
          </p:nvSpPr>
          <p:spPr bwMode="gray">
            <a:xfrm rot="-1543677">
              <a:off x="2077" y="3569"/>
              <a:ext cx="672" cy="192"/>
            </a:xfrm>
            <a:prstGeom prst="ellipse">
              <a:avLst/>
            </a:pr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333333"/>
                </a:solidFill>
              </a:endParaRPr>
            </a:p>
          </p:txBody>
        </p:sp>
        <p:sp>
          <p:nvSpPr>
            <p:cNvPr id="27" name="Oval 159"/>
            <p:cNvSpPr>
              <a:spLocks noChangeArrowheads="1"/>
            </p:cNvSpPr>
            <p:nvPr/>
          </p:nvSpPr>
          <p:spPr bwMode="gray">
            <a:xfrm>
              <a:off x="1577" y="3102"/>
              <a:ext cx="808" cy="80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8EA8A4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b="1">
                <a:solidFill>
                  <a:srgbClr val="333333"/>
                </a:solidFill>
              </a:endParaRPr>
            </a:p>
          </p:txBody>
        </p:sp>
        <p:sp>
          <p:nvSpPr>
            <p:cNvPr id="28" name="Text Box 160"/>
            <p:cNvSpPr txBox="1">
              <a:spLocks noChangeArrowheads="1"/>
            </p:cNvSpPr>
            <p:nvPr/>
          </p:nvSpPr>
          <p:spPr bwMode="gray">
            <a:xfrm>
              <a:off x="1646" y="3407"/>
              <a:ext cx="647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zh-CN" altLang="en-US" sz="1600" b="1" cap="all" dirty="0" smtClean="0">
                  <a:ln w="9000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Verdana" pitchFamily="34" charset="0"/>
                  <a:ea typeface="黑体" pitchFamily="2" charset="-122"/>
                </a:rPr>
                <a:t>报刊检索</a:t>
              </a:r>
              <a:endParaRPr lang="zh-CN" altLang="en-US" sz="16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黑体" pitchFamily="2" charset="-122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5425440" cy="105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00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23 0.02429 C 0.0309 -0.02545 0.26423 -0.06686 0.29618 0.0259 C 0.32777 0.11913 0.20486 0.28545 0.02239 0.39787 C -0.16094 0.51122 -0.33577 0.52671 -0.36788 0.43442 C -0.39983 0.34143 -0.2474 0.11265 -0.02223 0.02429 Z " pathEditMode="relative" rAng="0" ptsTypes="fffff">
                                      <p:cBhvr>
                                        <p:cTn id="13" dur="5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" y="206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31 0.00694 C 0.29861 -0.30141 0.54896 -0.26393 0.57864 -0.16539 C 0.60885 -0.06662 0.48194 0.09508 0.29705 0.19431 C 0.1125 0.29425 -0.06268 0.29425 -0.09271 0.19593 C -0.09653 0.09508 -0.03021 0.02291 -0.02431 0.00694 Z " pathEditMode="relative" rAng="0" ptsTypes="fffff">
                                      <p:cBhvr>
                                        <p:cTn id="18" dur="5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0" y="-11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12 0.01804 C -0.08871 0.034 -0.15139 0.02128 -0.19167 -0.03169 C -0.22378 -0.12723 -0.1 -0.29309 0.08386 -0.40227 C 0.26788 -0.51122 0.44323 -0.52209 0.47483 -0.42656 C 0.50712 -0.33149 0.36424 -0.04141 -0.03212 0.01804 Z " pathEditMode="relative" rAng="0" ptsTypes="fffff">
                                      <p:cBhvr>
                                        <p:cTn id="23" dur="50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00" y="-262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0.00393 C -0.18802 0.10988 -0.46007 0.14573 -0.49063 0.04997 C -0.52066 -0.0458 -0.39723 -0.20726 -0.21545 -0.30974 C -0.03386 -0.41244 0.13923 -0.41753 0.16944 -0.32176 C 0.19965 -0.226 0.16979 -0.17418 -0.02552 0.00393 Z " pathEditMode="relative" rAng="0" ptsTypes="fffff">
                                      <p:cBhvr>
                                        <p:cTn id="28" dur="5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0" y="-140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7 0.01341 C 0.01424 0.10664 -0.11145 0.26972 -0.28958 0.37289 C -0.46823 0.47605 -0.64913 0.49664 -0.67968 0.4018 C -0.73264 0.28429 -0.52951 0.09669 -0.42187 0.03423 C -0.31423 -0.02822 -0.0677 -0.12307 -0.02257 0.01341 Z " pathEditMode="relative" rAng="0" ptsTypes="fffff">
                                      <p:cBhvr>
                                        <p:cTn id="33" dur="5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00" y="1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Administrator\Desktop\报刊大全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14488"/>
            <a:ext cx="20701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内容占位符 16"/>
          <p:cNvSpPr txBox="1">
            <a:spLocks/>
          </p:cNvSpPr>
          <p:nvPr/>
        </p:nvSpPr>
        <p:spPr>
          <a:xfrm>
            <a:off x="4572000" y="3143248"/>
            <a:ext cx="3786214" cy="785818"/>
          </a:xfrm>
          <a:prstGeom prst="rect">
            <a:avLst/>
          </a:prstGeom>
        </p:spPr>
        <p:txBody>
          <a:bodyPr/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Blip>
                <a:blip r:embed="rId3"/>
              </a:buBlip>
              <a:defRPr/>
            </a:pPr>
            <a:r>
              <a:rPr lang="zh-CN" altLang="en-US" sz="24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支持多份报纸阅读</a:t>
            </a:r>
            <a:endParaRPr lang="zh-CN" altLang="zh-CN" sz="240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en-US" altLang="zh-CN" sz="240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indent="442913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endParaRPr lang="zh-CN" altLang="en-US" sz="240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28794" y="2500306"/>
            <a:ext cx="1428760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肘形连接符 10"/>
          <p:cNvCxnSpPr/>
          <p:nvPr/>
        </p:nvCxnSpPr>
        <p:spPr>
          <a:xfrm>
            <a:off x="3500430" y="2643182"/>
            <a:ext cx="1143008" cy="750099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4290"/>
            <a:ext cx="5425440" cy="105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4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C:\Users\Administrator\Desktop\报刊大全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714488"/>
            <a:ext cx="20701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内容占位符 16"/>
          <p:cNvSpPr txBox="1">
            <a:spLocks/>
          </p:cNvSpPr>
          <p:nvPr/>
        </p:nvSpPr>
        <p:spPr>
          <a:xfrm>
            <a:off x="4572000" y="3143248"/>
            <a:ext cx="3786214" cy="785818"/>
          </a:xfrm>
          <a:prstGeom prst="rect">
            <a:avLst/>
          </a:prstGeom>
        </p:spPr>
        <p:txBody>
          <a:bodyPr/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Blip>
                <a:blip r:embed="rId4"/>
              </a:buBlip>
              <a:defRPr/>
            </a:pPr>
            <a:r>
              <a:rPr lang="zh-CN" altLang="en-US" sz="2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方便快捷的报纸检索</a:t>
            </a:r>
            <a:endParaRPr lang="zh-CN" altLang="zh-CN" sz="240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en-US" altLang="zh-CN" sz="240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indent="442913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endParaRPr lang="zh-CN" altLang="en-US" sz="240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28794" y="2786058"/>
            <a:ext cx="1428760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肘形连接符 10"/>
          <p:cNvCxnSpPr/>
          <p:nvPr/>
        </p:nvCxnSpPr>
        <p:spPr>
          <a:xfrm>
            <a:off x="3500430" y="2928934"/>
            <a:ext cx="1214446" cy="500066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4290"/>
            <a:ext cx="5425440" cy="105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44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C:\Users\Administrator\Desktop\报刊地域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14488"/>
            <a:ext cx="2087350" cy="414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内容占位符 16"/>
          <p:cNvSpPr txBox="1">
            <a:spLocks/>
          </p:cNvSpPr>
          <p:nvPr/>
        </p:nvSpPr>
        <p:spPr>
          <a:xfrm>
            <a:off x="4572000" y="3143248"/>
            <a:ext cx="3786214" cy="1143008"/>
          </a:xfrm>
          <a:prstGeom prst="rect">
            <a:avLst/>
          </a:prstGeom>
        </p:spPr>
        <p:txBody>
          <a:bodyPr/>
          <a:lstStyle/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Blip>
                <a:blip r:embed="rId3"/>
              </a:buBlip>
              <a:defRPr/>
            </a:pPr>
            <a:r>
              <a:rPr lang="zh-CN" altLang="en-US" sz="2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选择地区，</a:t>
            </a:r>
            <a:endParaRPr lang="en-US" altLang="zh-CN" sz="2400" dirty="0" smtClean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zh-CN" altLang="en-US" sz="2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 就能浏览当地报纸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en-US" altLang="zh-CN" sz="240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indent="442913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endParaRPr lang="zh-CN" altLang="en-US" sz="240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1" name="肘形连接符 10"/>
          <p:cNvCxnSpPr/>
          <p:nvPr/>
        </p:nvCxnSpPr>
        <p:spPr>
          <a:xfrm>
            <a:off x="3428992" y="2571744"/>
            <a:ext cx="1214446" cy="821537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4290"/>
            <a:ext cx="5425440" cy="105918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928794" y="2500306"/>
            <a:ext cx="1428760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910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C:\Users\Administrator\Desktop\报纸关注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357298"/>
            <a:ext cx="246856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内容占位符 16"/>
          <p:cNvSpPr txBox="1">
            <a:spLocks/>
          </p:cNvSpPr>
          <p:nvPr/>
        </p:nvSpPr>
        <p:spPr>
          <a:xfrm>
            <a:off x="4572000" y="3143248"/>
            <a:ext cx="3786214" cy="785818"/>
          </a:xfrm>
          <a:prstGeom prst="rect">
            <a:avLst/>
          </a:prstGeom>
        </p:spPr>
        <p:txBody>
          <a:bodyPr/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Blip>
                <a:blip r:embed="rId4"/>
              </a:buBlip>
              <a:defRPr/>
            </a:pPr>
            <a:r>
              <a:rPr lang="zh-CN" altLang="en-US" sz="2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用户可以关注自己喜欢的报纸</a:t>
            </a:r>
            <a:endParaRPr lang="zh-CN" altLang="zh-CN" sz="2400" dirty="0" smtClean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en-US" altLang="zh-CN" sz="240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indent="442913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endParaRPr lang="zh-CN" altLang="en-US" sz="240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1" name="肘形连接符 10"/>
          <p:cNvCxnSpPr/>
          <p:nvPr/>
        </p:nvCxnSpPr>
        <p:spPr>
          <a:xfrm>
            <a:off x="3643306" y="2428868"/>
            <a:ext cx="1071570" cy="1000132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4290"/>
            <a:ext cx="5425440" cy="105918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928926" y="2214554"/>
            <a:ext cx="714380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973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login_c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5403480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0" descr="C:\Users\Administrator\Desktop\我的关注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5232" y="1428736"/>
            <a:ext cx="2520950" cy="49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2928926" y="2428868"/>
            <a:ext cx="714380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内容占位符 16"/>
          <p:cNvSpPr txBox="1">
            <a:spLocks/>
          </p:cNvSpPr>
          <p:nvPr/>
        </p:nvSpPr>
        <p:spPr>
          <a:xfrm>
            <a:off x="4572000" y="3214686"/>
            <a:ext cx="3786214" cy="785818"/>
          </a:xfrm>
          <a:prstGeom prst="rect">
            <a:avLst/>
          </a:prstGeom>
        </p:spPr>
        <p:txBody>
          <a:bodyPr/>
          <a:lstStyle/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Blip>
                <a:blip r:embed="rId4"/>
              </a:buBlip>
              <a:defRPr/>
            </a:pPr>
            <a:r>
              <a:rPr lang="zh-CN" altLang="en-US" sz="2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关注的报纸，通过编</a:t>
            </a:r>
            <a:endParaRPr lang="en-US" altLang="zh-CN" sz="2400" dirty="0" smtClean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zh-CN" altLang="en-US" sz="2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 辑可以删除关注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en-US" altLang="zh-CN" sz="240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indent="442913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endParaRPr lang="zh-CN" altLang="en-US" sz="240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9" name="肘形连接符 8"/>
          <p:cNvCxnSpPr/>
          <p:nvPr/>
        </p:nvCxnSpPr>
        <p:spPr>
          <a:xfrm>
            <a:off x="3643306" y="2500306"/>
            <a:ext cx="1071570" cy="1000132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42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C:\Users\Administrator\Desktop\收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00174"/>
            <a:ext cx="243205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内容占位符 16"/>
          <p:cNvSpPr txBox="1">
            <a:spLocks/>
          </p:cNvSpPr>
          <p:nvPr/>
        </p:nvSpPr>
        <p:spPr>
          <a:xfrm>
            <a:off x="4572000" y="3000372"/>
            <a:ext cx="3786214" cy="785818"/>
          </a:xfrm>
          <a:prstGeom prst="rect">
            <a:avLst/>
          </a:prstGeom>
        </p:spPr>
        <p:txBody>
          <a:bodyPr/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Blip>
                <a:blip r:embed="rId3"/>
              </a:buBlip>
              <a:defRPr/>
            </a:pPr>
            <a:r>
              <a:rPr lang="zh-CN" altLang="en-US" sz="2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用户可以收藏自己喜欢的文章</a:t>
            </a:r>
            <a:endParaRPr lang="zh-CN" altLang="zh-CN" sz="2400" dirty="0" smtClean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en-US" altLang="zh-CN" sz="320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indent="442913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endParaRPr lang="zh-CN" altLang="en-US" sz="320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00364" y="2357430"/>
            <a:ext cx="571504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肘形连接符 10"/>
          <p:cNvCxnSpPr/>
          <p:nvPr/>
        </p:nvCxnSpPr>
        <p:spPr>
          <a:xfrm>
            <a:off x="3643306" y="2500306"/>
            <a:ext cx="1143008" cy="750099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4290"/>
            <a:ext cx="5425440" cy="105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64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C:\Users\Administrator\Desktop\我的收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736"/>
            <a:ext cx="2376488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内容占位符 16"/>
          <p:cNvSpPr txBox="1">
            <a:spLocks/>
          </p:cNvSpPr>
          <p:nvPr/>
        </p:nvSpPr>
        <p:spPr>
          <a:xfrm>
            <a:off x="4572000" y="3000372"/>
            <a:ext cx="3786214" cy="785818"/>
          </a:xfrm>
          <a:prstGeom prst="rect">
            <a:avLst/>
          </a:prstGeom>
        </p:spPr>
        <p:txBody>
          <a:bodyPr/>
          <a:lstStyle/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Blip>
                <a:blip r:embed="rId3"/>
              </a:buBlip>
              <a:defRPr/>
            </a:pPr>
            <a:r>
              <a:rPr lang="zh-CN" altLang="en-US" sz="2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收藏夹中的文章</a:t>
            </a:r>
            <a:endParaRPr lang="en-US" altLang="zh-CN" sz="240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indent="442913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endParaRPr lang="zh-CN" altLang="en-US" sz="320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00166" y="2786058"/>
            <a:ext cx="1785950" cy="22145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肘形连接符 10"/>
          <p:cNvCxnSpPr/>
          <p:nvPr/>
        </p:nvCxnSpPr>
        <p:spPr>
          <a:xfrm flipV="1">
            <a:off x="3428992" y="3214686"/>
            <a:ext cx="1143008" cy="1000132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4290"/>
            <a:ext cx="5425440" cy="105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0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</Words>
  <Application>Microsoft Office PowerPoint</Application>
  <PresentationFormat>全屏显示(4:3)</PresentationFormat>
  <Paragraphs>25</Paragraphs>
  <Slides>9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lenovo</cp:lastModifiedBy>
  <cp:revision>1</cp:revision>
  <dcterms:created xsi:type="dcterms:W3CDTF">2014-05-20T08:22:33Z</dcterms:created>
  <dcterms:modified xsi:type="dcterms:W3CDTF">2014-05-20T08:22:59Z</dcterms:modified>
</cp:coreProperties>
</file>